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22"/>
  </p:notesMasterIdLst>
  <p:handoutMasterIdLst>
    <p:handoutMasterId r:id="rId23"/>
  </p:handoutMasterIdLst>
  <p:sldIdLst>
    <p:sldId id="256" r:id="rId7"/>
    <p:sldId id="351" r:id="rId8"/>
    <p:sldId id="355" r:id="rId9"/>
    <p:sldId id="365" r:id="rId10"/>
    <p:sldId id="353" r:id="rId11"/>
    <p:sldId id="364" r:id="rId12"/>
    <p:sldId id="361" r:id="rId13"/>
    <p:sldId id="360" r:id="rId14"/>
    <p:sldId id="362" r:id="rId15"/>
    <p:sldId id="366" r:id="rId16"/>
    <p:sldId id="363" r:id="rId17"/>
    <p:sldId id="352" r:id="rId18"/>
    <p:sldId id="358" r:id="rId19"/>
    <p:sldId id="359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7" autoAdjust="0"/>
    <p:restoredTop sz="78553" autoAdjust="0"/>
  </p:normalViewPr>
  <p:slideViewPr>
    <p:cSldViewPr snapToGrid="0">
      <p:cViewPr varScale="1">
        <p:scale>
          <a:sx n="85" d="100"/>
          <a:sy n="8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year crime incidence density rate (an IDR of 1 means that for every person that lives in that neighborhood, 1 crime was committed in 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0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Normalized to the median, red is above the median, green is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5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8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Odds ratio of 1 means that a crime is equally as likely to not be a traffic crime as it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1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06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spaghetti plot of the log incidence density rate of crimes per month. There is one line for each neighborhood in Denver.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7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Results of linear mixed model with exponentiated coefficients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Its worth noting that all terms were significant in the cubic and square models, but the linear term alone is not significant for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2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Denver Crimes By Neighborhood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Longitudinal Analysis Project: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Denver Crime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36293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Mixed Model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/>
              <p:nvPr/>
            </p:nvSpPr>
            <p:spPr>
              <a:xfrm>
                <a:off x="4880629" y="1215750"/>
                <a:ext cx="2127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629" y="1215750"/>
                <a:ext cx="2127314" cy="276999"/>
              </a:xfrm>
              <a:prstGeom prst="rect">
                <a:avLst/>
              </a:prstGeom>
              <a:blipFill>
                <a:blip r:embed="rId3"/>
                <a:stretch>
                  <a:fillRect l="-37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/>
              <p:nvPr/>
            </p:nvSpPr>
            <p:spPr>
              <a:xfrm>
                <a:off x="5040706" y="1733051"/>
                <a:ext cx="18071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06" y="1733051"/>
                <a:ext cx="1807161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95318-05BE-4CDB-BCCA-0DB1C9DEF7F9}"/>
                  </a:ext>
                </a:extLst>
              </p:cNvPr>
              <p:cNvSpPr txBox="1"/>
              <p:nvPr/>
            </p:nvSpPr>
            <p:spPr>
              <a:xfrm>
                <a:off x="6685220" y="3287095"/>
                <a:ext cx="407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𝐴𝑢𝑡𝑜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𝑅𝑒𝑔𝑟𝑒𝑠𝑠𝑖𝑣𝑒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95318-05BE-4CDB-BCCA-0DB1C9DEF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20" y="3287095"/>
                <a:ext cx="4076757" cy="276999"/>
              </a:xfrm>
              <a:prstGeom prst="rect">
                <a:avLst/>
              </a:prstGeom>
              <a:blipFill>
                <a:blip r:embed="rId5"/>
                <a:stretch>
                  <a:fillRect l="-5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D302E8-7309-46CC-AEB1-62AAFBFAD5B6}"/>
                  </a:ext>
                </a:extLst>
              </p:cNvPr>
              <p:cNvSpPr txBox="1"/>
              <p:nvPr/>
            </p:nvSpPr>
            <p:spPr>
              <a:xfrm>
                <a:off x="8089217" y="3804396"/>
                <a:ext cx="126874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D302E8-7309-46CC-AEB1-62AAFBFA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217" y="3804396"/>
                <a:ext cx="1268745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3A0E22-5078-46C9-B1E5-D143BB85E13D}"/>
                  </a:ext>
                </a:extLst>
              </p:cNvPr>
              <p:cNvSpPr txBox="1"/>
              <p:nvPr/>
            </p:nvSpPr>
            <p:spPr>
              <a:xfrm>
                <a:off x="1119854" y="3287095"/>
                <a:ext cx="4697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𝐻𝑒𝑡𝑒𝑟𝑜𝑔𝑒𝑛𝑒𝑜𝑢𝑠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𝐶𝑜𝑚𝑝𝑜𝑢𝑛𝑑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𝑆𝑦𝑚𝑚𝑒𝑡𝑟𝑦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𝐶𝑆𝐻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3A0E22-5078-46C9-B1E5-D143BB85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4" y="3287095"/>
                <a:ext cx="4697119" cy="276999"/>
              </a:xfrm>
              <a:prstGeom prst="rect">
                <a:avLst/>
              </a:prstGeom>
              <a:blipFill>
                <a:blip r:embed="rId7"/>
                <a:stretch>
                  <a:fillRect l="-181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ED2D41-E92F-4CA0-A7EC-3A6C3D4517CE}"/>
                  </a:ext>
                </a:extLst>
              </p:cNvPr>
              <p:cNvSpPr txBox="1"/>
              <p:nvPr/>
            </p:nvSpPr>
            <p:spPr>
              <a:xfrm>
                <a:off x="2564830" y="3804396"/>
                <a:ext cx="18071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ED2D41-E92F-4CA0-A7EC-3A6C3D45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30" y="3804396"/>
                <a:ext cx="1807161" cy="88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54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199" y="171162"/>
            <a:ext cx="3186659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Spaghetti Plot: IDR per Month, 2018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40EDE902-19C1-4B12-8DB0-2E893BA2C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/>
          <a:stretch/>
        </p:blipFill>
        <p:spPr>
          <a:xfrm>
            <a:off x="4211428" y="839448"/>
            <a:ext cx="7340547" cy="5379447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8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Mixed Model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44DD8C-5DC5-4928-BBD4-62C4985FF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179115"/>
              </p:ext>
            </p:extLst>
          </p:nvPr>
        </p:nvGraphicFramePr>
        <p:xfrm>
          <a:off x="3650105" y="1169233"/>
          <a:ext cx="8154650" cy="4197248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818087">
                  <a:extLst>
                    <a:ext uri="{9D8B030D-6E8A-4147-A177-3AD203B41FA5}">
                      <a16:colId xmlns:a16="http://schemas.microsoft.com/office/drawing/2014/main" val="2413193364"/>
                    </a:ext>
                  </a:extLst>
                </a:gridCol>
                <a:gridCol w="686967">
                  <a:extLst>
                    <a:ext uri="{9D8B030D-6E8A-4147-A177-3AD203B41FA5}">
                      <a16:colId xmlns:a16="http://schemas.microsoft.com/office/drawing/2014/main" val="3713406687"/>
                    </a:ext>
                  </a:extLst>
                </a:gridCol>
                <a:gridCol w="977488">
                  <a:extLst>
                    <a:ext uri="{9D8B030D-6E8A-4147-A177-3AD203B41FA5}">
                      <a16:colId xmlns:a16="http://schemas.microsoft.com/office/drawing/2014/main" val="1203800449"/>
                    </a:ext>
                  </a:extLst>
                </a:gridCol>
                <a:gridCol w="1064901">
                  <a:extLst>
                    <a:ext uri="{9D8B030D-6E8A-4147-A177-3AD203B41FA5}">
                      <a16:colId xmlns:a16="http://schemas.microsoft.com/office/drawing/2014/main" val="1353882330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909606005"/>
                    </a:ext>
                  </a:extLst>
                </a:gridCol>
                <a:gridCol w="1044334">
                  <a:extLst>
                    <a:ext uri="{9D8B030D-6E8A-4147-A177-3AD203B41FA5}">
                      <a16:colId xmlns:a16="http://schemas.microsoft.com/office/drawing/2014/main" val="3921971199"/>
                    </a:ext>
                  </a:extLst>
                </a:gridCol>
                <a:gridCol w="985201">
                  <a:extLst>
                    <a:ext uri="{9D8B030D-6E8A-4147-A177-3AD203B41FA5}">
                      <a16:colId xmlns:a16="http://schemas.microsoft.com/office/drawing/2014/main" val="2204971391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3656487887"/>
                    </a:ext>
                  </a:extLst>
                </a:gridCol>
                <a:gridCol w="766669">
                  <a:extLst>
                    <a:ext uri="{9D8B030D-6E8A-4147-A177-3AD203B41FA5}">
                      <a16:colId xmlns:a16="http://schemas.microsoft.com/office/drawing/2014/main" val="702570388"/>
                    </a:ext>
                  </a:extLst>
                </a:gridCol>
              </a:tblGrid>
              <a:tr h="52465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Covariance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Criterion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9917790"/>
                  </a:ext>
                </a:extLst>
              </a:tr>
              <a:tr h="5246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1st-order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2nd-order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3rd-order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AICc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413065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Linear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0.2678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0.997733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-79.8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-68.3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4843226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0.9365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1.002957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-66.2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22.3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3093069294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Square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0.1718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1.067052*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0.994913*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-120.8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887905493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0.9404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1.081242*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0.99374*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-134.3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-130.4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-39.8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230347463"/>
                  </a:ext>
                </a:extLst>
              </a:tr>
              <a:tr h="5246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Cubic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AR(1)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0.1556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0.937545*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1.019253*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0.987677*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-170.1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-169.9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-153.9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1327370689"/>
                  </a:ext>
                </a:extLst>
              </a:tr>
              <a:tr h="524656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CSH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0.9135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0.951077*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1.01741*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0.998811*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-177.9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-173.9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-81.2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0" marR="6800" marT="6800" marB="0" anchor="ctr"/>
                </a:tc>
                <a:extLst>
                  <a:ext uri="{0D108BD9-81ED-4DB2-BD59-A6C34878D82A}">
                    <a16:rowId xmlns:a16="http://schemas.microsoft.com/office/drawing/2014/main" val="22202270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B662B-12F9-4CE1-8FD8-27252E618485}"/>
              </a:ext>
            </a:extLst>
          </p:cNvPr>
          <p:cNvSpPr txBox="1"/>
          <p:nvPr/>
        </p:nvSpPr>
        <p:spPr>
          <a:xfrm>
            <a:off x="3717358" y="5742908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*Statistically significant in the prediction of incidence density rate of crime</a:t>
            </a:r>
          </a:p>
        </p:txBody>
      </p:sp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Incidence rate highest in Auraria (downtown)</a:t>
            </a:r>
          </a:p>
          <a:p>
            <a:pPr lvl="1"/>
            <a:r>
              <a:rPr lang="en-US" dirty="0"/>
              <a:t>High crime, low population</a:t>
            </a:r>
          </a:p>
          <a:p>
            <a:r>
              <a:rPr lang="en-US" dirty="0"/>
              <a:t>Higher Odds of traffic crime along the I-25 corridor</a:t>
            </a:r>
          </a:p>
          <a:p>
            <a:r>
              <a:rPr lang="en-US" dirty="0"/>
              <a:t>Higher odds of ‘not’ traffic crime at DIA</a:t>
            </a:r>
          </a:p>
          <a:p>
            <a:r>
              <a:rPr lang="en-US" dirty="0"/>
              <a:t>There is evidence of some sort of serial correlation between months within neighborhoods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25068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914400"/>
            <a:ext cx="10896199" cy="498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Crimes committed by moving populations, census data is a static population </a:t>
            </a:r>
          </a:p>
          <a:p>
            <a:r>
              <a:rPr lang="en-US" dirty="0"/>
              <a:t>Census data from 2010, crimes from 2018 (2020 census data is not available yet)</a:t>
            </a:r>
          </a:p>
          <a:p>
            <a:r>
              <a:rPr lang="en-US" dirty="0"/>
              <a:t>There is demographic information in the census data, but I chose not to use it for the potential implications</a:t>
            </a:r>
          </a:p>
          <a:p>
            <a:r>
              <a:rPr lang="en-US" dirty="0"/>
              <a:t>There are more sophisticated modeling techniques for spatial data</a:t>
            </a:r>
          </a:p>
          <a:p>
            <a:r>
              <a:rPr lang="en-US" dirty="0"/>
              <a:t>Traffic crimes is not necessarily a good indicator for ‘violent’ crimes</a:t>
            </a:r>
          </a:p>
          <a:p>
            <a:r>
              <a:rPr lang="en-US" dirty="0"/>
              <a:t>High number of parameters in Heterogeneous-CS covariance structure</a:t>
            </a:r>
          </a:p>
        </p:txBody>
      </p:sp>
    </p:spTree>
    <p:extLst>
      <p:ext uri="{BB962C8B-B14F-4D97-AF65-F5344CB8AC3E}">
        <p14:creationId xmlns:p14="http://schemas.microsoft.com/office/powerpoint/2010/main" val="66549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883135"/>
            <a:ext cx="10726366" cy="30917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random effects to model the neighborhood odds of violent crimes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crime over time, incorporating a correlation structure between time points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424682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52125" y="1841505"/>
            <a:ext cx="10896199" cy="290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Generalized linear mixed model regression for violent crimes with random effects for neighborhood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Mixed Model comparison for crimes per month in 2018</a:t>
            </a:r>
          </a:p>
          <a:p>
            <a:pPr lvl="1"/>
            <a:r>
              <a:rPr lang="en-US" dirty="0"/>
              <a:t>Comparing higher order terms and covariance structures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424682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52125" y="1841505"/>
            <a:ext cx="10896199" cy="3802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N=93391 crimes documented in Denver in 2018</a:t>
            </a:r>
          </a:p>
          <a:p>
            <a:pPr lvl="1"/>
            <a:r>
              <a:rPr lang="en-US" dirty="0"/>
              <a:t>Neighborhood (N=78), traffic crime (binary), time stamp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Neighborhood populations (2010 census)</a:t>
            </a:r>
          </a:p>
          <a:p>
            <a:endParaRPr lang="en-US" dirty="0"/>
          </a:p>
          <a:p>
            <a:r>
              <a:rPr lang="en-US" dirty="0"/>
              <a:t>Denver neighborhood geometries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1800" dirty="0"/>
              <a:t>*all data is publicly available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Crime Rates By Neighborhood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4AF1F8-47A4-47D3-A371-1169F878D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2325" r="18644"/>
          <a:stretch/>
        </p:blipFill>
        <p:spPr>
          <a:xfrm>
            <a:off x="2593383" y="781292"/>
            <a:ext cx="7005234" cy="5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Crime Rates By Neighborhood (Cont.)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C6BE4F9-1765-4A3D-8718-FF1C5235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79" y="2139351"/>
            <a:ext cx="8021240" cy="416519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5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5" y="36293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Mixed Model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/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pop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0C1E06-7F09-4957-92C1-298A0B87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242" y="1048936"/>
                <a:ext cx="3098091" cy="489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/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6A261-1035-4BFD-9055-6536DBD2E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43" y="2163420"/>
                <a:ext cx="5153911" cy="276999"/>
              </a:xfrm>
              <a:prstGeom prst="rect">
                <a:avLst/>
              </a:prstGeom>
              <a:blipFill>
                <a:blip r:embed="rId4"/>
                <a:stretch>
                  <a:fillRect l="-70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/>
              <p:nvPr/>
            </p:nvSpPr>
            <p:spPr>
              <a:xfrm>
                <a:off x="3519460" y="2656705"/>
                <a:ext cx="5153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𝑡𝑟𝑎𝑓𝑓𝑖𝑐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EB356-E59B-4FF1-A1F6-7AF5DBB5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60" y="2656705"/>
                <a:ext cx="5153077" cy="276999"/>
              </a:xfrm>
              <a:prstGeom prst="rect">
                <a:avLst/>
              </a:prstGeom>
              <a:blipFill>
                <a:blip r:embed="rId5"/>
                <a:stretch>
                  <a:fillRect l="-106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/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0782A-F05E-4CC4-A306-476BE941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280" y="3161238"/>
                <a:ext cx="1157433" cy="276999"/>
              </a:xfrm>
              <a:prstGeom prst="rect">
                <a:avLst/>
              </a:prstGeom>
              <a:blipFill>
                <a:blip r:embed="rId6"/>
                <a:stretch>
                  <a:fillRect l="-68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/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𝑐𝑟𝑖𝑚𝑒𝑠</m:t>
                    </m:r>
                  </m:oMath>
                </a14:m>
                <a:r>
                  <a:rPr lang="en-US" dirty="0"/>
                  <a:t>*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9BE79-C2B1-4A36-901B-7B00D6B3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51978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/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7C5-146B-433E-A6D1-65DBCEBE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3974228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/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35520D-4CC9-402D-8EBB-09D26EEE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416022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/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𝑝𝑜𝑝𝑢𝑙𝑎𝑡𝑖𝑜𝑛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21ACE-48CE-4E20-88FB-B55401408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4811498"/>
                <a:ext cx="6096000" cy="390748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/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59B40-D858-48ED-9D45-9721B296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234661"/>
                <a:ext cx="6096000" cy="391646"/>
              </a:xfrm>
              <a:prstGeom prst="rect">
                <a:avLst/>
              </a:prstGeom>
              <a:blipFill>
                <a:blip r:embed="rId11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/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D9136-A0C3-481E-8AD5-B73AF831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64" y="1702227"/>
                <a:ext cx="1460849" cy="276999"/>
              </a:xfrm>
              <a:prstGeom prst="rect">
                <a:avLst/>
              </a:prstGeom>
              <a:blipFill>
                <a:blip r:embed="rId12"/>
                <a:stretch>
                  <a:fillRect l="-7083" r="-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/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87FB3-4C84-4FF6-8C03-5EF7E425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612395"/>
                <a:ext cx="6096000" cy="391646"/>
              </a:xfrm>
              <a:prstGeom prst="rect">
                <a:avLst/>
              </a:prstGeom>
              <a:blipFill>
                <a:blip r:embed="rId1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/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E7D6F-20C0-4543-AFE1-F70D65B3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5933269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 of Logistic Regression</a:t>
            </a:r>
          </a:p>
          <a:p>
            <a:pPr algn="ctr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7" y="1393977"/>
            <a:ext cx="5156392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97A5C9-FB26-457A-ACC0-02773C29C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6" t="2692" r="18644"/>
          <a:stretch/>
        </p:blipFill>
        <p:spPr>
          <a:xfrm>
            <a:off x="2766446" y="781293"/>
            <a:ext cx="6823129" cy="55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Longitudinal Linear Mixed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/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C0C8B-B186-48B9-B0B4-104CAFE7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790" y="1063620"/>
                <a:ext cx="4266424" cy="314766"/>
              </a:xfrm>
              <a:prstGeom prst="rect">
                <a:avLst/>
              </a:prstGeom>
              <a:blipFill>
                <a:blip r:embed="rId2"/>
                <a:stretch>
                  <a:fillRect l="-142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/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𝐼𝑛𝑐𝑖𝑑𝑒𝑛𝑐𝑒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75DF2-B6F0-4482-BF65-91ADC7C5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46" y="1563530"/>
                <a:ext cx="3388300" cy="299313"/>
              </a:xfrm>
              <a:prstGeom prst="rect">
                <a:avLst/>
              </a:prstGeom>
              <a:blipFill>
                <a:blip r:embed="rId3"/>
                <a:stretch>
                  <a:fillRect l="-1978" r="-89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/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32FE9-5903-4821-8E06-1ACFFD91A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571" y="2017660"/>
                <a:ext cx="1460849" cy="276999"/>
              </a:xfrm>
              <a:prstGeom prst="rect">
                <a:avLst/>
              </a:prstGeom>
              <a:blipFill>
                <a:blip r:embed="rId4"/>
                <a:stretch>
                  <a:fillRect l="-7083" r="-25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/>
              <p:nvPr/>
            </p:nvSpPr>
            <p:spPr>
              <a:xfrm>
                <a:off x="5054235" y="2387840"/>
                <a:ext cx="2083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377644-C033-470B-9235-8252CA89D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35" y="2387840"/>
                <a:ext cx="2083519" cy="276999"/>
              </a:xfrm>
              <a:prstGeom prst="rect">
                <a:avLst/>
              </a:prstGeom>
              <a:blipFill>
                <a:blip r:embed="rId5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/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0BD20-7E07-47BC-AB4C-9F9678AB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6" y="272401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/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51F12-98D4-429D-B190-1D18FD61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109819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/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𝑐𝑢𝑏𝑖𝑐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𝑟𝑒𝑔𝑟𝑒𝑠𝑖𝑜𝑛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E9EEA5-1E53-4B57-8EB1-AF46A84F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538913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/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𝑛𝑒𝑖𝑔h𝑏𝑜𝑟h𝑜𝑜</m:t>
                    </m:r>
                  </m:oMath>
                </a14:m>
                <a:r>
                  <a:rPr lang="en-US" dirty="0"/>
                  <a:t>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439769-5F36-4F5A-AF78-4D0C7062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3968007"/>
                <a:ext cx="6096000" cy="391646"/>
              </a:xfrm>
              <a:prstGeom prst="rect">
                <a:avLst/>
              </a:prstGeom>
              <a:blipFill>
                <a:blip r:embed="rId9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/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C15FB0-1F95-4A88-BC6F-F4569D7DD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191164"/>
                <a:ext cx="6096000" cy="397160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/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𝐻𝑒𝑡𝑒𝑟𝑜𝑔𝑒𝑛𝑒𝑜𝑢𝑠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64C68E-FE8B-4E90-9C4B-C4E3E858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5677920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/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D2C93-13E7-4818-97D2-B73A72D97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419415"/>
                <a:ext cx="6096000" cy="391646"/>
              </a:xfrm>
              <a:prstGeom prst="rect">
                <a:avLst/>
              </a:prstGeom>
              <a:blipFill>
                <a:blip r:embed="rId1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/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𝑈𝑛𝑠𝑡𝑟𝑢𝑐𝑡𝑢𝑟𝑒𝑑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DE9143-4E49-4775-8101-185F9B2D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5" y="4740289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267863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23337</TotalTime>
  <Words>712</Words>
  <Application>Microsoft Office PowerPoint</Application>
  <PresentationFormat>Widescreen</PresentationFormat>
  <Paragraphs>155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Meiryo</vt:lpstr>
      <vt:lpstr>Arial</vt:lpstr>
      <vt:lpstr>Arial Black</vt:lpstr>
      <vt:lpstr>Calibri</vt:lpstr>
      <vt:lpstr>Calibri Light</vt:lpstr>
      <vt:lpstr>Cambria Math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Joe Froelicher</cp:lastModifiedBy>
  <cp:revision>224</cp:revision>
  <dcterms:created xsi:type="dcterms:W3CDTF">2020-01-27T22:52:20Z</dcterms:created>
  <dcterms:modified xsi:type="dcterms:W3CDTF">2021-12-01T17:02:59Z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